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0" r:id="rId4"/>
  </p:sldMasterIdLst>
  <p:notesMasterIdLst>
    <p:notesMasterId r:id="rId7"/>
  </p:notesMasterIdLst>
  <p:handoutMasterIdLst>
    <p:handoutMasterId r:id="rId8"/>
  </p:handoutMasterIdLst>
  <p:sldIdLst>
    <p:sldId id="360" r:id="rId5"/>
    <p:sldId id="359" r:id="rId6"/>
  </p:sldIdLst>
  <p:sldSz cx="10693400" cy="756126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ＭＳ Ｐゴシック" pitchFamily="50" charset="-128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5" userDrawn="1">
          <p15:clr>
            <a:srgbClr val="A4A3A4"/>
          </p15:clr>
        </p15:guide>
        <p15:guide id="2" orient="horz" pos="4691" userDrawn="1">
          <p15:clr>
            <a:srgbClr val="A4A3A4"/>
          </p15:clr>
        </p15:guide>
        <p15:guide id="3" pos="3369" userDrawn="1">
          <p15:clr>
            <a:srgbClr val="A4A3A4"/>
          </p15:clr>
        </p15:guide>
        <p15:guide id="4" pos="192" userDrawn="1">
          <p15:clr>
            <a:srgbClr val="A4A3A4"/>
          </p15:clr>
        </p15:guide>
        <p15:guide id="5" pos="352" userDrawn="1">
          <p15:clr>
            <a:srgbClr val="A4A3A4"/>
          </p15:clr>
        </p15:guide>
        <p15:guide id="6" pos="6382" userDrawn="1">
          <p15:clr>
            <a:srgbClr val="A4A3A4"/>
          </p15:clr>
        </p15:guide>
        <p15:guide id="7" pos="6544" userDrawn="1">
          <p15:clr>
            <a:srgbClr val="A4A3A4"/>
          </p15:clr>
        </p15:guide>
        <p15:guide id="8" pos="37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野川 拓也／法戦O／SMBC (Nogawa Takuya)" initials="野川" lastIdx="1" clrIdx="0">
    <p:extLst>
      <p:ext uri="{19B8F6BF-5375-455C-9EA6-DF929625EA0E}">
        <p15:presenceInfo xmlns:p15="http://schemas.microsoft.com/office/powerpoint/2012/main" userId="S::2707294@smbc.co.jp::e600c0e3-580a-4301-ab8c-e3624482b5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DCFF"/>
    <a:srgbClr val="0064C8"/>
    <a:srgbClr val="004831"/>
    <a:srgbClr val="0032A0"/>
    <a:srgbClr val="FE7D01"/>
    <a:srgbClr val="C4D700"/>
    <a:srgbClr val="E5FFF7"/>
    <a:srgbClr val="C5FFED"/>
    <a:srgbClr val="D9F3DF"/>
    <a:srgbClr val="55C9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0F8D22-9D90-49EE-B35A-C5B96473E0C2}" v="10" dt="2022-09-01T07:30:26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16" autoAdjust="0"/>
    <p:restoredTop sz="93724" autoAdjust="0"/>
  </p:normalViewPr>
  <p:slideViewPr>
    <p:cSldViewPr>
      <p:cViewPr varScale="1">
        <p:scale>
          <a:sx n="69" d="100"/>
          <a:sy n="69" d="100"/>
        </p:scale>
        <p:origin x="1052" y="64"/>
      </p:cViewPr>
      <p:guideLst>
        <p:guide orient="horz" pos="2365"/>
        <p:guide orient="horz" pos="4691"/>
        <p:guide pos="3369"/>
        <p:guide pos="192"/>
        <p:guide pos="352"/>
        <p:guide pos="6382"/>
        <p:guide pos="6544"/>
        <p:guide pos="3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2178" y="-78"/>
      </p:cViewPr>
      <p:guideLst>
        <p:guide orient="horz" pos="3131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5D94C-E754-4200-8B55-88A459065ADD}" type="datetimeFigureOut">
              <a:rPr kumimoji="1" lang="ja-JP" altLang="en-US" smtClean="0"/>
              <a:t>2024/7/3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62997-3809-43E4-9B4C-B7A80B4F9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73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3" tIns="45750" rIns="91503" bIns="45750" numCol="1" anchor="t" anchorCtr="0" compatLnSpc="1">
            <a:prstTxWarp prst="textNoShape">
              <a:avLst/>
            </a:prstTxWarp>
          </a:bodyPr>
          <a:lstStyle>
            <a:lvl1pPr defTabSz="915988">
              <a:defRPr>
                <a:latin typeface="Arial" charset="0"/>
              </a:defRPr>
            </a:lvl1pPr>
          </a:lstStyle>
          <a:p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3" tIns="45750" rIns="91503" bIns="45750" numCol="1" anchor="t" anchorCtr="0" compatLnSpc="1">
            <a:prstTxWarp prst="textNoShape">
              <a:avLst/>
            </a:prstTxWarp>
          </a:bodyPr>
          <a:lstStyle>
            <a:lvl1pPr algn="r" defTabSz="915988">
              <a:defRPr>
                <a:latin typeface="Arial" charset="0"/>
              </a:defRPr>
            </a:lvl1pPr>
          </a:lstStyle>
          <a:p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6125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22813"/>
            <a:ext cx="54483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3" tIns="45750" rIns="91503" bIns="45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3" tIns="45750" rIns="91503" bIns="45750" numCol="1" anchor="b" anchorCtr="0" compatLnSpc="1">
            <a:prstTxWarp prst="textNoShape">
              <a:avLst/>
            </a:prstTxWarp>
          </a:bodyPr>
          <a:lstStyle>
            <a:lvl1pPr defTabSz="915988">
              <a:defRPr>
                <a:latin typeface="Arial" charset="0"/>
              </a:defRPr>
            </a:lvl1pPr>
          </a:lstStyle>
          <a:p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03" tIns="45750" rIns="91503" bIns="45750" numCol="1" anchor="b" anchorCtr="0" compatLnSpc="1">
            <a:prstTxWarp prst="textNoShape">
              <a:avLst/>
            </a:prstTxWarp>
          </a:bodyPr>
          <a:lstStyle>
            <a:lvl1pPr algn="r" defTabSz="915988">
              <a:defRPr>
                <a:latin typeface="Arial" charset="0"/>
              </a:defRPr>
            </a:lvl1pPr>
          </a:lstStyle>
          <a:p>
            <a:fld id="{7F912F6F-FCD8-439E-86C6-090BE6870B1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2521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30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Design_Grid_2013" hidden="1"/>
          <p:cNvGrpSpPr>
            <a:grpSpLocks/>
          </p:cNvGrpSpPr>
          <p:nvPr userDrawn="1"/>
        </p:nvGrpSpPr>
        <p:grpSpPr bwMode="auto">
          <a:xfrm>
            <a:off x="1371755" y="1132619"/>
            <a:ext cx="7947645" cy="5703500"/>
            <a:chOff x="611" y="1009"/>
            <a:chExt cx="3540" cy="5081"/>
          </a:xfrm>
        </p:grpSpPr>
        <p:grpSp>
          <p:nvGrpSpPr>
            <p:cNvPr id="100" name="Group 41" hidden="1"/>
            <p:cNvGrpSpPr>
              <a:grpSpLocks/>
            </p:cNvGrpSpPr>
            <p:nvPr userDrawn="1"/>
          </p:nvGrpSpPr>
          <p:grpSpPr bwMode="auto">
            <a:xfrm>
              <a:off x="704" y="1009"/>
              <a:ext cx="3355" cy="5081"/>
              <a:chOff x="704" y="1009"/>
              <a:chExt cx="3355" cy="5081"/>
            </a:xfrm>
          </p:grpSpPr>
          <p:sp>
            <p:nvSpPr>
              <p:cNvPr id="158" name="Line 4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837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9" name="Line 4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747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0" name="Line 4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656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1" name="Line 4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565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2" name="Line 4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475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3" name="Line 4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384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4" name="Line 4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293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5" name="Line 4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202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6" name="Line 5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112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7" name="Line 5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021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8" name="Line 5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930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69" name="Line 5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839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0" name="Line 5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749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1" name="Line 5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658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2" name="Line 5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567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3" name="Line 5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386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4" name="Line 5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295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5" name="Line 5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114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6" name="Line 6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23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7" name="Line 6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68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8" name="Line 6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58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79" name="Line 6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49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0" name="Line 6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340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1" name="Line 6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431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2" name="Line 6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521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3" name="Line 6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612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4" name="Line 6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703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5" name="Line 6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794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6" name="Line 7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884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7" name="Line 7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975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8" name="Line 7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066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89" name="Line 7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156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0" name="Line 7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477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1" name="Line 7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246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2" name="Line 7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337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3" name="Line 7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428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4" name="Line 7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1518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95" name="Line 7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-205" y="3550"/>
                <a:ext cx="5081" cy="0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</p:grpSp>
        <p:grpSp>
          <p:nvGrpSpPr>
            <p:cNvPr id="101" name="Group 80" hidden="1"/>
            <p:cNvGrpSpPr>
              <a:grpSpLocks/>
            </p:cNvGrpSpPr>
            <p:nvPr userDrawn="1"/>
          </p:nvGrpSpPr>
          <p:grpSpPr bwMode="auto">
            <a:xfrm>
              <a:off x="612" y="1101"/>
              <a:ext cx="3538" cy="4899"/>
              <a:chOff x="431" y="1101"/>
              <a:chExt cx="3901" cy="4899"/>
            </a:xfrm>
          </p:grpSpPr>
          <p:sp>
            <p:nvSpPr>
              <p:cNvPr id="103" name="Line 8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69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4" name="Line 8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850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5" name="Line 8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75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6" name="Line 8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66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7" name="Line 8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57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8" name="Line 8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48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09" name="Line 8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39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0" name="Line 8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30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1" name="Line 8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215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2" name="Line 9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12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3" name="Line 9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-3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4" name="Line 9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5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5" name="Line 9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4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6" name="Line 9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3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7" name="Line 9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2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8" name="Line 9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420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19" name="Line 9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51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0" name="Line 9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60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1" name="Line 9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692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2" name="Line 10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783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3" name="Line 10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87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4" name="Line 10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96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5" name="Line 10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055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6" name="Line 10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14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7" name="Line 10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23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8" name="Line 10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32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29" name="Line 10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41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0" name="Line 10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50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1" name="Line 10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963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2" name="Line 11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053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3" name="Line 11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14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4" name="Line 11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235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5" name="Line 11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325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6" name="Line 11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41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7" name="Line 11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50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8" name="Line 11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59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39" name="Line 11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68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0" name="Line 11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77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1" name="Line 11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870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2" name="Line 12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296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3" name="Line 12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05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4" name="Line 12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142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5" name="Line 12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233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6" name="Line 12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323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7" name="Line 12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414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8" name="Line 126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505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49" name="Line 127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59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0" name="Line 128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686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1" name="Line 129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777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2" name="Line 130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86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3" name="Line 131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395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4" name="Line 132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4049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5" name="Line 133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872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6" name="Line 134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598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  <p:sp>
            <p:nvSpPr>
              <p:cNvPr id="157" name="Line 135" hidden="1"/>
              <p:cNvSpPr>
                <a:spLocks noChangeShapeType="1"/>
              </p:cNvSpPr>
              <p:nvPr userDrawn="1"/>
            </p:nvSpPr>
            <p:spPr bwMode="auto">
              <a:xfrm rot="5400000">
                <a:off x="2382" y="1781"/>
                <a:ext cx="0" cy="3901"/>
              </a:xfrm>
              <a:prstGeom prst="line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698"/>
              </a:p>
            </p:txBody>
          </p:sp>
        </p:grpSp>
        <p:sp>
          <p:nvSpPr>
            <p:cNvPr id="102" name="Rectangle 136" hidden="1"/>
            <p:cNvSpPr>
              <a:spLocks noChangeArrowheads="1"/>
            </p:cNvSpPr>
            <p:nvPr userDrawn="1"/>
          </p:nvSpPr>
          <p:spPr bwMode="auto">
            <a:xfrm rot="5400000">
              <a:off x="-160" y="1780"/>
              <a:ext cx="5081" cy="35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1698"/>
            </a:p>
          </p:txBody>
        </p:sp>
      </p:grpSp>
      <p:sp>
        <p:nvSpPr>
          <p:cNvPr id="196" name="Design_Grid_0000" hidden="1"/>
          <p:cNvSpPr/>
          <p:nvPr userDrawn="1"/>
        </p:nvSpPr>
        <p:spPr bwMode="auto">
          <a:xfrm>
            <a:off x="254747" y="114536"/>
            <a:ext cx="10183904" cy="7332192"/>
          </a:xfrm>
          <a:prstGeom prst="rect">
            <a:avLst/>
          </a:prstGeom>
          <a:noFill/>
          <a:ln w="9525" cap="flat" cmpd="sng" algn="ctr">
            <a:solidFill>
              <a:srgbClr val="A2A2A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281" tIns="66186" rIns="127281" bIns="66186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1396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98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97" name="Design_Grid_0001" hidden="1"/>
          <p:cNvSpPr/>
          <p:nvPr userDrawn="1"/>
        </p:nvSpPr>
        <p:spPr bwMode="auto">
          <a:xfrm>
            <a:off x="5346699" y="114536"/>
            <a:ext cx="1018390" cy="7332192"/>
          </a:xfrm>
          <a:custGeom>
            <a:avLst/>
            <a:gdLst>
              <a:gd name="connsiteX0" fmla="*/ 0 w 0"/>
              <a:gd name="connsiteY0" fmla="*/ 0 h 5814646"/>
              <a:gd name="connsiteX1" fmla="*/ 0 w 0"/>
              <a:gd name="connsiteY1" fmla="*/ 5814646 h 581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814646">
                <a:moveTo>
                  <a:pt x="0" y="0"/>
                </a:moveTo>
                <a:lnTo>
                  <a:pt x="0" y="5814646"/>
                </a:lnTo>
              </a:path>
            </a:pathLst>
          </a:custGeom>
          <a:noFill/>
          <a:ln w="9525" cap="flat" cmpd="sng" algn="ctr">
            <a:solidFill>
              <a:srgbClr val="A2A2A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281" tIns="66186" rIns="127281" bIns="66186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39639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ja-JP" altLang="en-US" sz="1698" b="0" i="0" u="none" strike="noStrike" cap="none" normalizeH="0" baseline="0">
              <a:ln>
                <a:noFill/>
              </a:ln>
              <a:effectLst/>
            </a:endParaRPr>
          </a:p>
        </p:txBody>
      </p:sp>
      <p:sp>
        <p:nvSpPr>
          <p:cNvPr id="198" name="Design_Grid_0002" hidden="1"/>
          <p:cNvSpPr/>
          <p:nvPr userDrawn="1"/>
        </p:nvSpPr>
        <p:spPr bwMode="auto">
          <a:xfrm>
            <a:off x="560266" y="114535"/>
            <a:ext cx="9572869" cy="6975766"/>
          </a:xfrm>
          <a:prstGeom prst="rect">
            <a:avLst/>
          </a:prstGeom>
          <a:noFill/>
          <a:ln w="9525" cap="flat" cmpd="sng" algn="ctr">
            <a:solidFill>
              <a:srgbClr val="A2A2A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281" tIns="66186" rIns="127281" bIns="66186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1396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98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1" name="Design_Grid_0002" hidden="1"/>
          <p:cNvSpPr/>
          <p:nvPr userDrawn="1"/>
        </p:nvSpPr>
        <p:spPr bwMode="auto">
          <a:xfrm>
            <a:off x="254747" y="114535"/>
            <a:ext cx="10183904" cy="6975766"/>
          </a:xfrm>
          <a:prstGeom prst="rect">
            <a:avLst/>
          </a:prstGeom>
          <a:noFill/>
          <a:ln w="9525" cap="flat" cmpd="sng" algn="ctr">
            <a:solidFill>
              <a:srgbClr val="A2A2A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281" tIns="66186" rIns="127281" bIns="66186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1396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98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6" name="Design_Grid_0002" hidden="1"/>
          <p:cNvSpPr/>
          <p:nvPr userDrawn="1"/>
        </p:nvSpPr>
        <p:spPr bwMode="auto">
          <a:xfrm>
            <a:off x="560264" y="7090302"/>
            <a:ext cx="7332411" cy="356426"/>
          </a:xfrm>
          <a:prstGeom prst="rect">
            <a:avLst/>
          </a:prstGeom>
          <a:noFill/>
          <a:ln w="9525" cap="flat" cmpd="sng" algn="ctr">
            <a:solidFill>
              <a:srgbClr val="A2A2A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281" tIns="66186" rIns="127281" bIns="66186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1396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98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ＭＳ Ｐゴシック" pitchFamily="50" charset="-128"/>
              <a:ea typeface="ＭＳ Ｐゴシック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646560"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1293119"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939679"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2586238" algn="l" rtl="0" fontAlgn="base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408591" indent="-408591" algn="just" defTabSz="1396390" rtl="0" fontAlgn="base">
        <a:lnSpc>
          <a:spcPct val="130000"/>
        </a:lnSpc>
        <a:spcBef>
          <a:spcPct val="80000"/>
        </a:spcBef>
        <a:spcAft>
          <a:spcPct val="0"/>
        </a:spcAft>
        <a:defRPr kumimoji="1" sz="1980" b="1">
          <a:solidFill>
            <a:schemeClr val="tx1"/>
          </a:solidFill>
          <a:latin typeface="+mn-lt"/>
          <a:ea typeface="+mn-ea"/>
          <a:cs typeface="+mn-cs"/>
        </a:defRPr>
      </a:lvl1pPr>
      <a:lvl2pPr marL="812690" indent="-401856" algn="just" defTabSz="1396390" rtl="0" fontAlgn="base">
        <a:lnSpc>
          <a:spcPct val="130000"/>
        </a:lnSpc>
        <a:spcBef>
          <a:spcPct val="50000"/>
        </a:spcBef>
        <a:spcAft>
          <a:spcPct val="0"/>
        </a:spcAft>
        <a:defRPr kumimoji="1" sz="1698">
          <a:solidFill>
            <a:schemeClr val="tx1"/>
          </a:solidFill>
          <a:latin typeface="+mn-lt"/>
          <a:ea typeface="+mn-ea"/>
        </a:defRPr>
      </a:lvl2pPr>
      <a:lvl3pPr marL="814937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3pPr>
      <a:lvl4pPr marL="1223525" indent="-404101" algn="l" defTabSz="1396390" rtl="0" fontAlgn="base">
        <a:lnSpc>
          <a:spcPct val="130000"/>
        </a:lnSpc>
        <a:spcBef>
          <a:spcPct val="50000"/>
        </a:spcBef>
        <a:spcAft>
          <a:spcPct val="0"/>
        </a:spcAft>
        <a:defRPr kumimoji="1" sz="1698">
          <a:solidFill>
            <a:schemeClr val="tx1"/>
          </a:solidFill>
          <a:latin typeface="+mn-lt"/>
          <a:ea typeface="+mn-ea"/>
        </a:defRPr>
      </a:lvl4pPr>
      <a:lvl5pPr marL="1225771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5pPr>
      <a:lvl6pPr marL="1872330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6pPr>
      <a:lvl7pPr marL="2518890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7pPr>
      <a:lvl8pPr marL="3165449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8pPr>
      <a:lvl9pPr marL="3812009" algn="l" defTabSz="1396390" rtl="0" fontAlgn="base">
        <a:lnSpc>
          <a:spcPct val="130000"/>
        </a:lnSpc>
        <a:spcBef>
          <a:spcPct val="20000"/>
        </a:spcBef>
        <a:spcAft>
          <a:spcPct val="0"/>
        </a:spcAft>
        <a:defRPr kumimoji="1" sz="1556">
          <a:solidFill>
            <a:schemeClr val="tx1"/>
          </a:solidFill>
          <a:latin typeface="ＭＳ Ｐ明朝" pitchFamily="18" charset="-128"/>
          <a:ea typeface="ＭＳ Ｐ明朝" pitchFamily="18" charset="-128"/>
        </a:defRPr>
      </a:lvl9pPr>
    </p:bodyStyle>
    <p:otherStyle>
      <a:defPPr>
        <a:defRPr lang="ja-JP"/>
      </a:defPPr>
      <a:lvl1pPr marL="0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1pPr>
      <a:lvl2pPr marL="646560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2pPr>
      <a:lvl3pPr marL="1293119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3pPr>
      <a:lvl4pPr marL="1939679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4pPr>
      <a:lvl5pPr marL="2586238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5pPr>
      <a:lvl6pPr marL="3232800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6pPr>
      <a:lvl7pPr marL="3879360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7pPr>
      <a:lvl8pPr marL="4525919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8pPr>
      <a:lvl9pPr marL="5172479" algn="l" defTabSz="1293119" rtl="0" eaLnBrk="1" latinLnBrk="0" hangingPunct="1">
        <a:defRPr kumimoji="1" sz="25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86"/>
          <p:cNvSpPr>
            <a:spLocks noChangeArrowheads="1"/>
          </p:cNvSpPr>
          <p:nvPr/>
        </p:nvSpPr>
        <p:spPr bwMode="gray">
          <a:xfrm>
            <a:off x="475839" y="1028777"/>
            <a:ext cx="406365" cy="406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0" tIns="0" rIns="0" bIns="0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ctr" hangingPunct="1"/>
            <a:endParaRPr lang="en-US" altLang="ja-JP" sz="24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itchFamily="34" charset="0"/>
            </a:endParaRPr>
          </a:p>
        </p:txBody>
      </p:sp>
      <p:sp>
        <p:nvSpPr>
          <p:cNvPr id="2052" name="Rectangle 387"/>
          <p:cNvSpPr>
            <a:spLocks noChangeArrowheads="1"/>
          </p:cNvSpPr>
          <p:nvPr/>
        </p:nvSpPr>
        <p:spPr bwMode="gray">
          <a:xfrm>
            <a:off x="882204" y="1028776"/>
            <a:ext cx="9390156" cy="406361"/>
          </a:xfrm>
          <a:prstGeom prst="rect">
            <a:avLst/>
          </a:prstGeom>
          <a:solidFill>
            <a:srgbClr val="0064C8"/>
          </a:solidFill>
          <a:ln>
            <a:noFill/>
          </a:ln>
        </p:spPr>
        <p:txBody>
          <a:bodyPr wrap="none" lIns="152736" tIns="0" rIns="0" bIns="35639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〇〇〇〇株式会社</a:t>
            </a:r>
            <a:endParaRPr lang="en-US" altLang="ja-JP" sz="2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pSp>
        <p:nvGrpSpPr>
          <p:cNvPr id="2055" name="グループ化 3"/>
          <p:cNvGrpSpPr>
            <a:grpSpLocks/>
          </p:cNvGrpSpPr>
          <p:nvPr/>
        </p:nvGrpSpPr>
        <p:grpSpPr bwMode="auto">
          <a:xfrm>
            <a:off x="5404159" y="4478850"/>
            <a:ext cx="4683274" cy="255941"/>
            <a:chOff x="396971" y="1566280"/>
            <a:chExt cx="3311652" cy="180044"/>
          </a:xfrm>
        </p:grpSpPr>
        <p:sp>
          <p:nvSpPr>
            <p:cNvPr id="2190" name="Rectangle 56"/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登壇者紹介・略歴</a:t>
              </a:r>
              <a:endParaRPr lang="ja-JP" altLang="en-US" sz="1700" b="1" dirty="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191" name="Rectangle 56"/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grpSp>
        <p:nvGrpSpPr>
          <p:cNvPr id="2086" name="グループ化 26"/>
          <p:cNvGrpSpPr>
            <a:grpSpLocks/>
          </p:cNvGrpSpPr>
          <p:nvPr/>
        </p:nvGrpSpPr>
        <p:grpSpPr bwMode="auto">
          <a:xfrm>
            <a:off x="473596" y="4101853"/>
            <a:ext cx="4683274" cy="255941"/>
            <a:chOff x="396971" y="1566280"/>
            <a:chExt cx="3311652" cy="180044"/>
          </a:xfrm>
        </p:grpSpPr>
        <p:sp>
          <p:nvSpPr>
            <p:cNvPr id="2184" name="Rectangle 56"/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コア技術・製品情報・サービス（当社自慢）</a:t>
              </a:r>
            </a:p>
          </p:txBody>
        </p:sp>
        <p:sp>
          <p:nvSpPr>
            <p:cNvPr id="2185" name="Rectangle 56"/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7C16764E-4C44-45D4-80F0-B25D02DDDB7B}"/>
              </a:ext>
            </a:extLst>
          </p:cNvPr>
          <p:cNvSpPr txBox="1"/>
          <p:nvPr/>
        </p:nvSpPr>
        <p:spPr>
          <a:xfrm>
            <a:off x="5490716" y="1959725"/>
            <a:ext cx="4787670" cy="954107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1.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～で困っている企業さま</a:t>
            </a:r>
            <a:endParaRPr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　当社との連携により●●●●を実現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2.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～を狙っている企業さま</a:t>
            </a:r>
            <a:endParaRPr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　当社との連携により●●●●を実現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DAA524BD-1657-7D45-BCB2-FA1D9020F423}"/>
              </a:ext>
            </a:extLst>
          </p:cNvPr>
          <p:cNvSpPr txBox="1"/>
          <p:nvPr/>
        </p:nvSpPr>
        <p:spPr>
          <a:xfrm>
            <a:off x="6858868" y="5059352"/>
            <a:ext cx="3129134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027CBAC-92C3-7441-8B66-552B0F960844}"/>
              </a:ext>
            </a:extLst>
          </p:cNvPr>
          <p:cNvSpPr txBox="1"/>
          <p:nvPr/>
        </p:nvSpPr>
        <p:spPr>
          <a:xfrm>
            <a:off x="5388307" y="6637427"/>
            <a:ext cx="4476108" cy="5275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</a:t>
            </a:r>
          </a:p>
        </p:txBody>
      </p:sp>
      <p:grpSp>
        <p:nvGrpSpPr>
          <p:cNvPr id="53" name="グループ化 26">
            <a:extLst>
              <a:ext uri="{FF2B5EF4-FFF2-40B4-BE49-F238E27FC236}">
                <a16:creationId xmlns:a16="http://schemas.microsoft.com/office/drawing/2014/main" id="{4E8A4709-61E5-4932-A7E0-366177E94DA3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1673526"/>
            <a:ext cx="4683274" cy="255941"/>
            <a:chOff x="396971" y="1566280"/>
            <a:chExt cx="3311652" cy="180044"/>
          </a:xfrm>
        </p:grpSpPr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3CF0080D-A5D5-45F8-91A9-ABAEF59D3FC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連携希望業種・期待される効果</a:t>
              </a: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9A005A4E-2BF4-47D3-AF9D-C279F31EB01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grpSp>
        <p:nvGrpSpPr>
          <p:cNvPr id="57" name="グループ化 26">
            <a:extLst>
              <a:ext uri="{FF2B5EF4-FFF2-40B4-BE49-F238E27FC236}">
                <a16:creationId xmlns:a16="http://schemas.microsoft.com/office/drawing/2014/main" id="{359702EF-2A5B-4524-B412-4C4DE154ECE6}"/>
              </a:ext>
            </a:extLst>
          </p:cNvPr>
          <p:cNvGrpSpPr>
            <a:grpSpLocks/>
          </p:cNvGrpSpPr>
          <p:nvPr/>
        </p:nvGrpSpPr>
        <p:grpSpPr bwMode="auto">
          <a:xfrm>
            <a:off x="473596" y="1638444"/>
            <a:ext cx="4683274" cy="255941"/>
            <a:chOff x="396971" y="1566280"/>
            <a:chExt cx="3311652" cy="180044"/>
          </a:xfrm>
        </p:grpSpPr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CBF20BC0-17DC-4C3B-A6A8-5C0608A09AC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事業内容・シーズ概要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886B0392-0E8E-4932-AFE7-AA293942B2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63" name="テキスト ボックス 3">
            <a:extLst>
              <a:ext uri="{FF2B5EF4-FFF2-40B4-BE49-F238E27FC236}">
                <a16:creationId xmlns:a16="http://schemas.microsoft.com/office/drawing/2014/main" id="{CF6F7303-C2F0-4802-B9E7-505D51B43159}"/>
              </a:ext>
            </a:extLst>
          </p:cNvPr>
          <p:cNvSpPr txBox="1"/>
          <p:nvPr/>
        </p:nvSpPr>
        <p:spPr>
          <a:xfrm>
            <a:off x="519441" y="2669843"/>
            <a:ext cx="3747139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******************************************************************************************************************************************************************************************************************************</a:t>
            </a:r>
          </a:p>
        </p:txBody>
      </p:sp>
      <p:grpSp>
        <p:nvGrpSpPr>
          <p:cNvPr id="64" name="グループ化 26">
            <a:extLst>
              <a:ext uri="{FF2B5EF4-FFF2-40B4-BE49-F238E27FC236}">
                <a16:creationId xmlns:a16="http://schemas.microsoft.com/office/drawing/2014/main" id="{5692E91D-CA2B-42DF-8B4D-61454571546A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2937623"/>
            <a:ext cx="4683274" cy="255941"/>
            <a:chOff x="396971" y="1566280"/>
            <a:chExt cx="3311652" cy="180044"/>
          </a:xfrm>
        </p:grpSpPr>
        <p:sp>
          <p:nvSpPr>
            <p:cNvPr id="65" name="Rectangle 56">
              <a:extLst>
                <a:ext uri="{FF2B5EF4-FFF2-40B4-BE49-F238E27FC236}">
                  <a16:creationId xmlns:a16="http://schemas.microsoft.com/office/drawing/2014/main" id="{4310D399-D6F5-43C6-A27E-C5CFA12335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基本情報</a:t>
              </a:r>
            </a:p>
          </p:txBody>
        </p:sp>
        <p:sp>
          <p:nvSpPr>
            <p:cNvPr id="66" name="Rectangle 56">
              <a:extLst>
                <a:ext uri="{FF2B5EF4-FFF2-40B4-BE49-F238E27FC236}">
                  <a16:creationId xmlns:a16="http://schemas.microsoft.com/office/drawing/2014/main" id="{51EA73ED-2057-493C-AD60-53781E45B8E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67" name="テキスト ボックス 3">
            <a:extLst>
              <a:ext uri="{FF2B5EF4-FFF2-40B4-BE49-F238E27FC236}">
                <a16:creationId xmlns:a16="http://schemas.microsoft.com/office/drawing/2014/main" id="{A3BAAC6B-DA39-48E8-8DEF-84B34CA014D5}"/>
              </a:ext>
            </a:extLst>
          </p:cNvPr>
          <p:cNvSpPr txBox="1"/>
          <p:nvPr/>
        </p:nvSpPr>
        <p:spPr>
          <a:xfrm>
            <a:off x="5490716" y="3240571"/>
            <a:ext cx="4787670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所在地：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代表取締役：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設立年月日：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資本金：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会社</a:t>
            </a: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HP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63C864-78EB-4700-8AD3-055F4D4EF7AE}"/>
              </a:ext>
            </a:extLst>
          </p:cNvPr>
          <p:cNvSpPr txBox="1"/>
          <p:nvPr/>
        </p:nvSpPr>
        <p:spPr>
          <a:xfrm>
            <a:off x="473596" y="2023273"/>
            <a:ext cx="3612964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98" dirty="0">
                <a:latin typeface="Yu Gothic UI" panose="020B0500000000000000" pitchFamily="50" charset="-128"/>
                <a:ea typeface="Yu Gothic UI" panose="020B0500000000000000" pitchFamily="50" charset="-128"/>
              </a:rPr>
              <a:t>●●●●●●●●●●●●●●●●●●●●●●●●●●</a:t>
            </a:r>
          </a:p>
        </p:txBody>
      </p:sp>
      <p:grpSp>
        <p:nvGrpSpPr>
          <p:cNvPr id="37" name="グループ化 26">
            <a:extLst>
              <a:ext uri="{FF2B5EF4-FFF2-40B4-BE49-F238E27FC236}">
                <a16:creationId xmlns:a16="http://schemas.microsoft.com/office/drawing/2014/main" id="{26FCB3FE-44EC-478B-9A51-54A8214E8D88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6296998"/>
            <a:ext cx="4683274" cy="255941"/>
            <a:chOff x="396971" y="1566280"/>
            <a:chExt cx="3311652" cy="180044"/>
          </a:xfrm>
        </p:grpSpPr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223F610C-59D0-4940-A9D4-08BE0493C96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社長（研究者）から一言</a:t>
              </a:r>
            </a:p>
          </p:txBody>
        </p:sp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321C445F-49C7-4458-B97D-1FBA1510B10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3E9D723-3A82-415E-9072-62E48312E65D}"/>
              </a:ext>
            </a:extLst>
          </p:cNvPr>
          <p:cNvSpPr txBox="1"/>
          <p:nvPr/>
        </p:nvSpPr>
        <p:spPr>
          <a:xfrm>
            <a:off x="519441" y="4591304"/>
            <a:ext cx="2441689" cy="246221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39A231-6123-D849-EE30-176BE097D248}"/>
              </a:ext>
            </a:extLst>
          </p:cNvPr>
          <p:cNvSpPr/>
          <p:nvPr/>
        </p:nvSpPr>
        <p:spPr bwMode="auto">
          <a:xfrm>
            <a:off x="3042444" y="4647553"/>
            <a:ext cx="1872208" cy="246076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画像など</a:t>
            </a:r>
            <a:endParaRPr kumimoji="1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0" marR="0" indent="0" algn="ctr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5A9F51-9F87-84B4-493F-5DEF8BD3E552}"/>
              </a:ext>
            </a:extLst>
          </p:cNvPr>
          <p:cNvSpPr txBox="1"/>
          <p:nvPr/>
        </p:nvSpPr>
        <p:spPr>
          <a:xfrm>
            <a:off x="6835705" y="4756626"/>
            <a:ext cx="1679347" cy="35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98" dirty="0">
                <a:latin typeface="Yu Gothic UI" panose="020B0500000000000000" pitchFamily="50" charset="-128"/>
                <a:ea typeface="Yu Gothic UI" panose="020B0500000000000000" pitchFamily="50" charset="-128"/>
              </a:rPr>
              <a:t>●●　●●</a:t>
            </a:r>
          </a:p>
        </p:txBody>
      </p:sp>
      <p:sp>
        <p:nvSpPr>
          <p:cNvPr id="18" name="Rectangle 387">
            <a:extLst>
              <a:ext uri="{FF2B5EF4-FFF2-40B4-BE49-F238E27FC236}">
                <a16:creationId xmlns:a16="http://schemas.microsoft.com/office/drawing/2014/main" id="{C88302BE-4685-2AC8-8B1C-A16AB17993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26820" y="1081744"/>
            <a:ext cx="3790742" cy="314683"/>
          </a:xfrm>
          <a:prstGeom prst="rect">
            <a:avLst/>
          </a:prstGeom>
          <a:noFill/>
          <a:ln>
            <a:noFill/>
          </a:ln>
        </p:spPr>
        <p:txBody>
          <a:bodyPr wrap="none" lIns="152736" tIns="0" rIns="0" bIns="35639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〇〇大学（発）</a:t>
            </a:r>
            <a:endParaRPr lang="en-US" altLang="ja-JP" sz="2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正方形/長方形 60">
            <a:extLst>
              <a:ext uri="{FF2B5EF4-FFF2-40B4-BE49-F238E27FC236}">
                <a16:creationId xmlns:a16="http://schemas.microsoft.com/office/drawing/2014/main" id="{3043D70E-AF48-228C-0077-94796EC4B5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2124" y="84656"/>
            <a:ext cx="8352928" cy="630738"/>
          </a:xfrm>
          <a:prstGeom prst="rect">
            <a:avLst/>
          </a:prstGeom>
          <a:solidFill>
            <a:srgbClr val="0064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ctr" hangingPunct="1"/>
            <a:r>
              <a:rPr lang="ja-JP" altLang="en-US" sz="2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プレゼンテーションご登壇者用：ご記入お願いいたします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68E1CC9-5822-7D16-73BC-8E1E2EFF3E19}"/>
              </a:ext>
            </a:extLst>
          </p:cNvPr>
          <p:cNvSpPr/>
          <p:nvPr/>
        </p:nvSpPr>
        <p:spPr bwMode="auto">
          <a:xfrm>
            <a:off x="5388307" y="4823373"/>
            <a:ext cx="1290541" cy="116955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お写真</a:t>
            </a:r>
            <a:endParaRPr kumimoji="1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85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正方形/長方形 60"/>
          <p:cNvSpPr>
            <a:spLocks noChangeArrowheads="1"/>
          </p:cNvSpPr>
          <p:nvPr/>
        </p:nvSpPr>
        <p:spPr bwMode="gray">
          <a:xfrm>
            <a:off x="162124" y="84656"/>
            <a:ext cx="2385836" cy="630738"/>
          </a:xfrm>
          <a:prstGeom prst="rect">
            <a:avLst/>
          </a:prstGeom>
          <a:solidFill>
            <a:srgbClr val="0064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ctr" hangingPunct="1"/>
            <a:r>
              <a:rPr lang="ja-JP" altLang="en-US" sz="2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記入要領</a:t>
            </a:r>
          </a:p>
        </p:txBody>
      </p:sp>
      <p:sp>
        <p:nvSpPr>
          <p:cNvPr id="2051" name="Rectangle 386"/>
          <p:cNvSpPr>
            <a:spLocks noChangeArrowheads="1"/>
          </p:cNvSpPr>
          <p:nvPr/>
        </p:nvSpPr>
        <p:spPr bwMode="gray">
          <a:xfrm>
            <a:off x="475839" y="1028777"/>
            <a:ext cx="406365" cy="406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0" tIns="0" rIns="0" bIns="0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ctr" eaLnBrk="1" fontAlgn="ctr" hangingPunct="1"/>
            <a:endParaRPr lang="en-US" altLang="ja-JP" sz="2546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itchFamily="34" charset="0"/>
            </a:endParaRPr>
          </a:p>
        </p:txBody>
      </p:sp>
      <p:sp>
        <p:nvSpPr>
          <p:cNvPr id="2052" name="Rectangle 387"/>
          <p:cNvSpPr>
            <a:spLocks noChangeArrowheads="1"/>
          </p:cNvSpPr>
          <p:nvPr/>
        </p:nvSpPr>
        <p:spPr bwMode="gray">
          <a:xfrm>
            <a:off x="882204" y="1028776"/>
            <a:ext cx="9390156" cy="406361"/>
          </a:xfrm>
          <a:prstGeom prst="rect">
            <a:avLst/>
          </a:prstGeom>
          <a:solidFill>
            <a:srgbClr val="0064C8"/>
          </a:solidFill>
          <a:ln>
            <a:noFill/>
          </a:ln>
        </p:spPr>
        <p:txBody>
          <a:bodyPr wrap="none" lIns="152736" tIns="0" rIns="0" bIns="35639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〇〇〇〇株式会社</a:t>
            </a:r>
            <a:endParaRPr lang="en-US" altLang="ja-JP" sz="2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pSp>
        <p:nvGrpSpPr>
          <p:cNvPr id="2055" name="グループ化 3"/>
          <p:cNvGrpSpPr>
            <a:grpSpLocks/>
          </p:cNvGrpSpPr>
          <p:nvPr/>
        </p:nvGrpSpPr>
        <p:grpSpPr bwMode="auto">
          <a:xfrm>
            <a:off x="5404159" y="4478850"/>
            <a:ext cx="4683274" cy="255941"/>
            <a:chOff x="396971" y="1566280"/>
            <a:chExt cx="3311652" cy="180044"/>
          </a:xfrm>
        </p:grpSpPr>
        <p:sp>
          <p:nvSpPr>
            <p:cNvPr id="2190" name="Rectangle 56"/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登壇者紹介・略歴</a:t>
              </a:r>
              <a:endParaRPr lang="ja-JP" altLang="en-US" sz="1700" b="1" dirty="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191" name="Rectangle 56"/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grpSp>
        <p:nvGrpSpPr>
          <p:cNvPr id="2086" name="グループ化 26"/>
          <p:cNvGrpSpPr>
            <a:grpSpLocks/>
          </p:cNvGrpSpPr>
          <p:nvPr/>
        </p:nvGrpSpPr>
        <p:grpSpPr bwMode="auto">
          <a:xfrm>
            <a:off x="473596" y="4101853"/>
            <a:ext cx="4683274" cy="255941"/>
            <a:chOff x="396971" y="1566280"/>
            <a:chExt cx="3311652" cy="180044"/>
          </a:xfrm>
        </p:grpSpPr>
        <p:sp>
          <p:nvSpPr>
            <p:cNvPr id="2184" name="Rectangle 56"/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コア技術・製品情報・サービス（当社自慢）</a:t>
              </a:r>
            </a:p>
          </p:txBody>
        </p:sp>
        <p:sp>
          <p:nvSpPr>
            <p:cNvPr id="2185" name="Rectangle 56"/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7C16764E-4C44-45D4-80F0-B25D02DDDB7B}"/>
              </a:ext>
            </a:extLst>
          </p:cNvPr>
          <p:cNvSpPr txBox="1"/>
          <p:nvPr/>
        </p:nvSpPr>
        <p:spPr>
          <a:xfrm>
            <a:off x="5490716" y="1959725"/>
            <a:ext cx="4787670" cy="954107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1.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～で困っている企業さま</a:t>
            </a:r>
            <a:endParaRPr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　当社との連携により●●●●を実現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2.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～を狙っている企業さま</a:t>
            </a:r>
            <a:endParaRPr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　当社との連携により●●●●を実現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DAA524BD-1657-7D45-BCB2-FA1D9020F423}"/>
              </a:ext>
            </a:extLst>
          </p:cNvPr>
          <p:cNvSpPr txBox="1"/>
          <p:nvPr/>
        </p:nvSpPr>
        <p:spPr>
          <a:xfrm>
            <a:off x="6858868" y="5059352"/>
            <a:ext cx="3129134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027CBAC-92C3-7441-8B66-552B0F960844}"/>
              </a:ext>
            </a:extLst>
          </p:cNvPr>
          <p:cNvSpPr txBox="1"/>
          <p:nvPr/>
        </p:nvSpPr>
        <p:spPr>
          <a:xfrm>
            <a:off x="5388307" y="6604962"/>
            <a:ext cx="4476108" cy="5275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</a:t>
            </a:r>
          </a:p>
        </p:txBody>
      </p:sp>
      <p:grpSp>
        <p:nvGrpSpPr>
          <p:cNvPr id="53" name="グループ化 26">
            <a:extLst>
              <a:ext uri="{FF2B5EF4-FFF2-40B4-BE49-F238E27FC236}">
                <a16:creationId xmlns:a16="http://schemas.microsoft.com/office/drawing/2014/main" id="{4E8A4709-61E5-4932-A7E0-366177E94DA3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1673526"/>
            <a:ext cx="4683274" cy="255941"/>
            <a:chOff x="396971" y="1566280"/>
            <a:chExt cx="3311652" cy="180044"/>
          </a:xfrm>
        </p:grpSpPr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3CF0080D-A5D5-45F8-91A9-ABAEF59D3FC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連携希望業種・期待される効果</a:t>
              </a: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9A005A4E-2BF4-47D3-AF9D-C279F31EB01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grpSp>
        <p:nvGrpSpPr>
          <p:cNvPr id="57" name="グループ化 26">
            <a:extLst>
              <a:ext uri="{FF2B5EF4-FFF2-40B4-BE49-F238E27FC236}">
                <a16:creationId xmlns:a16="http://schemas.microsoft.com/office/drawing/2014/main" id="{359702EF-2A5B-4524-B412-4C4DE154ECE6}"/>
              </a:ext>
            </a:extLst>
          </p:cNvPr>
          <p:cNvGrpSpPr>
            <a:grpSpLocks/>
          </p:cNvGrpSpPr>
          <p:nvPr/>
        </p:nvGrpSpPr>
        <p:grpSpPr bwMode="auto">
          <a:xfrm>
            <a:off x="473596" y="1638444"/>
            <a:ext cx="4683274" cy="255941"/>
            <a:chOff x="396971" y="1566280"/>
            <a:chExt cx="3311652" cy="180044"/>
          </a:xfrm>
        </p:grpSpPr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CBF20BC0-17DC-4C3B-A6A8-5C0608A09AC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事業内容・シーズ概要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886B0392-0E8E-4932-AFE7-AA293942B2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63" name="テキスト ボックス 3">
            <a:extLst>
              <a:ext uri="{FF2B5EF4-FFF2-40B4-BE49-F238E27FC236}">
                <a16:creationId xmlns:a16="http://schemas.microsoft.com/office/drawing/2014/main" id="{CF6F7303-C2F0-4802-B9E7-505D51B43159}"/>
              </a:ext>
            </a:extLst>
          </p:cNvPr>
          <p:cNvSpPr txBox="1"/>
          <p:nvPr/>
        </p:nvSpPr>
        <p:spPr>
          <a:xfrm>
            <a:off x="519441" y="2669843"/>
            <a:ext cx="3747139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**************************************************************************************************************************************************************************************************************************</a:t>
            </a:r>
          </a:p>
        </p:txBody>
      </p:sp>
      <p:grpSp>
        <p:nvGrpSpPr>
          <p:cNvPr id="64" name="グループ化 26">
            <a:extLst>
              <a:ext uri="{FF2B5EF4-FFF2-40B4-BE49-F238E27FC236}">
                <a16:creationId xmlns:a16="http://schemas.microsoft.com/office/drawing/2014/main" id="{5692E91D-CA2B-42DF-8B4D-61454571546A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2937623"/>
            <a:ext cx="4683274" cy="255941"/>
            <a:chOff x="396971" y="1566280"/>
            <a:chExt cx="3311652" cy="180044"/>
          </a:xfrm>
        </p:grpSpPr>
        <p:sp>
          <p:nvSpPr>
            <p:cNvPr id="65" name="Rectangle 56">
              <a:extLst>
                <a:ext uri="{FF2B5EF4-FFF2-40B4-BE49-F238E27FC236}">
                  <a16:creationId xmlns:a16="http://schemas.microsoft.com/office/drawing/2014/main" id="{4310D399-D6F5-43C6-A27E-C5CFA12335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基本情報</a:t>
              </a:r>
            </a:p>
          </p:txBody>
        </p:sp>
        <p:sp>
          <p:nvSpPr>
            <p:cNvPr id="66" name="Rectangle 56">
              <a:extLst>
                <a:ext uri="{FF2B5EF4-FFF2-40B4-BE49-F238E27FC236}">
                  <a16:creationId xmlns:a16="http://schemas.microsoft.com/office/drawing/2014/main" id="{51EA73ED-2057-493C-AD60-53781E45B8E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67" name="テキスト ボックス 3">
            <a:extLst>
              <a:ext uri="{FF2B5EF4-FFF2-40B4-BE49-F238E27FC236}">
                <a16:creationId xmlns:a16="http://schemas.microsoft.com/office/drawing/2014/main" id="{A3BAAC6B-DA39-48E8-8DEF-84B34CA014D5}"/>
              </a:ext>
            </a:extLst>
          </p:cNvPr>
          <p:cNvSpPr txBox="1"/>
          <p:nvPr/>
        </p:nvSpPr>
        <p:spPr>
          <a:xfrm>
            <a:off x="5490716" y="3240571"/>
            <a:ext cx="4787670" cy="1169551"/>
          </a:xfrm>
          <a:prstGeom prst="rect">
            <a:avLst/>
          </a:prstGeom>
          <a:noFill/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 anchorCtr="0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所在地：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代表取締役：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設立年月日：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資本金：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会社</a:t>
            </a:r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HP</a:t>
            </a:r>
            <a:r>
              <a:rPr lang="ja-JP" altLang="en-US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：</a:t>
            </a:r>
            <a:endParaRPr lang="en-US" altLang="ja-JP" sz="1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56" name="id-1DC5B99E-A1FF-4087-A7BB-DDED793479D0">
            <a:extLst>
              <a:ext uri="{FF2B5EF4-FFF2-40B4-BE49-F238E27FC236}">
                <a16:creationId xmlns:a16="http://schemas.microsoft.com/office/drawing/2014/main" id="{4B2A125C-20CA-4779-89A5-5F0CAF1FB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28725" r="20377" b="27981"/>
          <a:stretch/>
        </p:blipFill>
        <p:spPr bwMode="auto">
          <a:xfrm>
            <a:off x="5505856" y="4867116"/>
            <a:ext cx="1113634" cy="116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63C864-78EB-4700-8AD3-055F4D4EF7AE}"/>
              </a:ext>
            </a:extLst>
          </p:cNvPr>
          <p:cNvSpPr txBox="1"/>
          <p:nvPr/>
        </p:nvSpPr>
        <p:spPr>
          <a:xfrm>
            <a:off x="473596" y="2023273"/>
            <a:ext cx="3612964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98" dirty="0">
                <a:latin typeface="Yu Gothic UI" panose="020B0500000000000000" pitchFamily="50" charset="-128"/>
                <a:ea typeface="Yu Gothic UI" panose="020B0500000000000000" pitchFamily="50" charset="-128"/>
              </a:rPr>
              <a:t>●●●●●●●●●●●●●●●●●●●●●●●●●●</a:t>
            </a:r>
          </a:p>
        </p:txBody>
      </p:sp>
      <p:grpSp>
        <p:nvGrpSpPr>
          <p:cNvPr id="37" name="グループ化 26">
            <a:extLst>
              <a:ext uri="{FF2B5EF4-FFF2-40B4-BE49-F238E27FC236}">
                <a16:creationId xmlns:a16="http://schemas.microsoft.com/office/drawing/2014/main" id="{26FCB3FE-44EC-478B-9A51-54A8214E8D88}"/>
              </a:ext>
            </a:extLst>
          </p:cNvPr>
          <p:cNvGrpSpPr>
            <a:grpSpLocks/>
          </p:cNvGrpSpPr>
          <p:nvPr/>
        </p:nvGrpSpPr>
        <p:grpSpPr bwMode="auto">
          <a:xfrm>
            <a:off x="5414449" y="6264533"/>
            <a:ext cx="4683274" cy="255941"/>
            <a:chOff x="396971" y="1566280"/>
            <a:chExt cx="3311652" cy="180044"/>
          </a:xfrm>
        </p:grpSpPr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223F610C-59D0-4940-A9D4-08BE0493C96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8884" y="1566280"/>
              <a:ext cx="3239739" cy="18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4D7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6369" tIns="25456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r>
                <a:rPr kumimoji="0" lang="ja-JP" altLang="en-US" sz="1698" b="1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社長（研究者）から一言</a:t>
              </a:r>
            </a:p>
          </p:txBody>
        </p:sp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321C445F-49C7-4458-B97D-1FBA1510B10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6971" y="1566280"/>
              <a:ext cx="71913" cy="1800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dist="12700" dir="5400000" algn="ctr" rotWithShape="0">
                <a:srgbClr val="00483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52736" tIns="0" rIns="0" bIns="0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ＭＳ Ｐゴシック" pitchFamily="50" charset="-128"/>
                  <a:ea typeface="ＭＳ Ｐゴシック" pitchFamily="50" charset="-128"/>
                </a:defRPr>
              </a:lvl9pPr>
            </a:lstStyle>
            <a:p>
              <a:pPr eaLnBrk="1" fontAlgn="ctr" hangingPunct="1">
                <a:buClr>
                  <a:srgbClr val="003C2C"/>
                </a:buClr>
                <a:buSzPct val="87000"/>
                <a:buFont typeface="Wingdings" pitchFamily="2" charset="2"/>
                <a:buNone/>
              </a:pPr>
              <a:endParaRPr kumimoji="0" lang="ja-JP" altLang="en-US" sz="198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3E9D723-3A82-415E-9072-62E48312E65D}"/>
              </a:ext>
            </a:extLst>
          </p:cNvPr>
          <p:cNvSpPr txBox="1"/>
          <p:nvPr/>
        </p:nvSpPr>
        <p:spPr>
          <a:xfrm>
            <a:off x="519441" y="4591304"/>
            <a:ext cx="2441689" cy="246221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ja-JP" sz="14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*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D89550FC-25CE-1F46-C8D8-33DA102F6F02}"/>
              </a:ext>
            </a:extLst>
          </p:cNvPr>
          <p:cNvSpPr/>
          <p:nvPr/>
        </p:nvSpPr>
        <p:spPr bwMode="auto">
          <a:xfrm>
            <a:off x="3440483" y="2118773"/>
            <a:ext cx="1679347" cy="614912"/>
          </a:xfrm>
          <a:prstGeom prst="wedgeRectCallout">
            <a:avLst>
              <a:gd name="adj1" fmla="val -84358"/>
              <a:gd name="adj2" fmla="val 4170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ひとことで表現したキャッチコピーを記載願います。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39A231-6123-D849-EE30-176BE097D248}"/>
              </a:ext>
            </a:extLst>
          </p:cNvPr>
          <p:cNvSpPr/>
          <p:nvPr/>
        </p:nvSpPr>
        <p:spPr bwMode="auto">
          <a:xfrm>
            <a:off x="3042444" y="4647553"/>
            <a:ext cx="1872208" cy="246076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画像など</a:t>
            </a:r>
            <a:endParaRPr kumimoji="1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0" marR="0" indent="0" algn="ctr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5F6F7611-2B7A-2DC6-B071-A0B928F0D509}"/>
              </a:ext>
            </a:extLst>
          </p:cNvPr>
          <p:cNvSpPr/>
          <p:nvPr/>
        </p:nvSpPr>
        <p:spPr bwMode="auto">
          <a:xfrm>
            <a:off x="3393819" y="4357760"/>
            <a:ext cx="1679347" cy="614912"/>
          </a:xfrm>
          <a:prstGeom prst="wedgeRectCallout">
            <a:avLst>
              <a:gd name="adj1" fmla="val -36714"/>
              <a:gd name="adj2" fmla="val 103306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画像や写真を写真などを貼り付け頂いて結構です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01524AFA-367B-B2EC-55BB-B5B46003A305}"/>
              </a:ext>
            </a:extLst>
          </p:cNvPr>
          <p:cNvSpPr/>
          <p:nvPr/>
        </p:nvSpPr>
        <p:spPr bwMode="auto">
          <a:xfrm>
            <a:off x="8376696" y="2123432"/>
            <a:ext cx="1912420" cy="614912"/>
          </a:xfrm>
          <a:prstGeom prst="wedgeRectCallout">
            <a:avLst>
              <a:gd name="adj1" fmla="val -70582"/>
              <a:gd name="adj2" fmla="val -12353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出来るだけ具体的に記載ください</a:t>
            </a: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。</a:t>
            </a:r>
            <a:endParaRPr kumimoji="1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DA3984F0-E828-3F32-2AA7-036D9138BFA7}"/>
              </a:ext>
            </a:extLst>
          </p:cNvPr>
          <p:cNvSpPr/>
          <p:nvPr/>
        </p:nvSpPr>
        <p:spPr bwMode="auto">
          <a:xfrm>
            <a:off x="7640017" y="3030724"/>
            <a:ext cx="2621688" cy="1288292"/>
          </a:xfrm>
          <a:prstGeom prst="wedgeRectCallout">
            <a:avLst>
              <a:gd name="adj1" fmla="val -70582"/>
              <a:gd name="adj2" fmla="val -12353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ベンチャー</a:t>
            </a: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企業の場合は左記情報を記載ください。</a:t>
            </a: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シーズの場合は以下の大学研究室情報を記載ください。</a:t>
            </a:r>
          </a:p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所在地：</a:t>
            </a:r>
          </a:p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大学法人名：</a:t>
            </a:r>
          </a:p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大学</a:t>
            </a:r>
            <a:r>
              <a:rPr kumimoji="1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HP</a:t>
            </a:r>
            <a:r>
              <a:rPr kumimoji="1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5A9F51-9F87-84B4-493F-5DEF8BD3E552}"/>
              </a:ext>
            </a:extLst>
          </p:cNvPr>
          <p:cNvSpPr txBox="1"/>
          <p:nvPr/>
        </p:nvSpPr>
        <p:spPr>
          <a:xfrm>
            <a:off x="6835705" y="4756626"/>
            <a:ext cx="1679347" cy="35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98" dirty="0">
                <a:latin typeface="Yu Gothic UI" panose="020B0500000000000000" pitchFamily="50" charset="-128"/>
                <a:ea typeface="Yu Gothic UI" panose="020B0500000000000000" pitchFamily="50" charset="-128"/>
              </a:rPr>
              <a:t>●●　●●</a:t>
            </a: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09B38C68-9C49-B437-17E5-0345846312B4}"/>
              </a:ext>
            </a:extLst>
          </p:cNvPr>
          <p:cNvSpPr/>
          <p:nvPr/>
        </p:nvSpPr>
        <p:spPr bwMode="auto">
          <a:xfrm>
            <a:off x="8349285" y="4664274"/>
            <a:ext cx="1912420" cy="487838"/>
          </a:xfrm>
          <a:prstGeom prst="wedgeRectCallout">
            <a:avLst>
              <a:gd name="adj1" fmla="val -67926"/>
              <a:gd name="adj2" fmla="val 5870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お名前を記載ください。</a:t>
            </a:r>
            <a:endParaRPr kumimoji="1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7E46EEDB-5EC9-A412-3E23-C76CA4DE42AD}"/>
              </a:ext>
            </a:extLst>
          </p:cNvPr>
          <p:cNvSpPr/>
          <p:nvPr/>
        </p:nvSpPr>
        <p:spPr bwMode="auto">
          <a:xfrm>
            <a:off x="8839088" y="5343975"/>
            <a:ext cx="1433272" cy="358731"/>
          </a:xfrm>
          <a:prstGeom prst="wedgeRectCallout">
            <a:avLst>
              <a:gd name="adj1" fmla="val -76381"/>
              <a:gd name="adj2" fmla="val -27647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経歴を記載ください。</a:t>
            </a:r>
            <a:endParaRPr kumimoji="1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A445ABF5-2B76-AE4D-B9EA-D67520D1649A}"/>
              </a:ext>
            </a:extLst>
          </p:cNvPr>
          <p:cNvSpPr/>
          <p:nvPr/>
        </p:nvSpPr>
        <p:spPr bwMode="auto">
          <a:xfrm>
            <a:off x="6377292" y="5720671"/>
            <a:ext cx="1349776" cy="487838"/>
          </a:xfrm>
          <a:prstGeom prst="wedgeRectCallout">
            <a:avLst>
              <a:gd name="adj1" fmla="val -54772"/>
              <a:gd name="adj2" fmla="val -86815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ご登壇者の顔写真を掲載ください。</a:t>
            </a:r>
          </a:p>
        </p:txBody>
      </p:sp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35F70B90-A3AE-F436-11EF-411C64C3A481}"/>
              </a:ext>
            </a:extLst>
          </p:cNvPr>
          <p:cNvSpPr/>
          <p:nvPr/>
        </p:nvSpPr>
        <p:spPr bwMode="auto">
          <a:xfrm>
            <a:off x="8821535" y="6677169"/>
            <a:ext cx="1433272" cy="487838"/>
          </a:xfrm>
          <a:prstGeom prst="wedgeRectCallout">
            <a:avLst>
              <a:gd name="adj1" fmla="val -79456"/>
              <a:gd name="adj2" fmla="val 1165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latin typeface="Yu Gothic UI" panose="020B0500000000000000" pitchFamily="50" charset="-128"/>
                <a:ea typeface="Yu Gothic UI" panose="020B0500000000000000" pitchFamily="50" charset="-128"/>
              </a:rPr>
              <a:t>一言メッセージをお願いします。</a:t>
            </a:r>
            <a:endParaRPr kumimoji="1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8" name="Rectangle 387">
            <a:extLst>
              <a:ext uri="{FF2B5EF4-FFF2-40B4-BE49-F238E27FC236}">
                <a16:creationId xmlns:a16="http://schemas.microsoft.com/office/drawing/2014/main" id="{C88302BE-4685-2AC8-8B1C-A16AB17993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26820" y="1081744"/>
            <a:ext cx="3790742" cy="314683"/>
          </a:xfrm>
          <a:prstGeom prst="rect">
            <a:avLst/>
          </a:prstGeom>
          <a:noFill/>
          <a:ln>
            <a:noFill/>
          </a:ln>
        </p:spPr>
        <p:txBody>
          <a:bodyPr wrap="none" lIns="152736" tIns="0" rIns="0" bIns="35639" anchor="ctr"/>
          <a:lstStyle>
            <a:lvl1pPr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defTabSz="987425" eaLnBrk="0" hangingPunct="0"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〇〇大学（発）</a:t>
            </a:r>
            <a:endParaRPr lang="en-US" altLang="ja-JP" sz="2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E218B0E8-8BE3-35E6-AC1F-3E7AA4950FA9}"/>
              </a:ext>
            </a:extLst>
          </p:cNvPr>
          <p:cNvSpPr/>
          <p:nvPr/>
        </p:nvSpPr>
        <p:spPr bwMode="auto">
          <a:xfrm>
            <a:off x="3473137" y="1081744"/>
            <a:ext cx="1679347" cy="884461"/>
          </a:xfrm>
          <a:prstGeom prst="wedgeRectCallout">
            <a:avLst>
              <a:gd name="adj1" fmla="val -70608"/>
              <a:gd name="adj2" fmla="val -32380"/>
            </a:avLst>
          </a:prstGeom>
          <a:solidFill>
            <a:srgbClr val="A0D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87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研究シーズの場合は、研究者の所属・役職・研究者名、もしくはプロジェクト名をご記入ください</a:t>
            </a:r>
          </a:p>
        </p:txBody>
      </p:sp>
    </p:spTree>
    <p:extLst>
      <p:ext uri="{BB962C8B-B14F-4D97-AF65-F5344CB8AC3E}">
        <p14:creationId xmlns:p14="http://schemas.microsoft.com/office/powerpoint/2010/main" val="2119385228"/>
      </p:ext>
    </p:extLst>
  </p:cSld>
  <p:clrMapOvr>
    <a:masterClrMapping/>
  </p:clrMapOvr>
</p:sld>
</file>

<file path=ppt/theme/theme1.xml><?xml version="1.0" encoding="utf-8"?>
<a:theme xmlns:a="http://schemas.openxmlformats.org/drawingml/2006/main" name="本文/表紙">
  <a:themeElements>
    <a:clrScheme name="ユーザー定義 1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B050"/>
      </a:hlink>
      <a:folHlink>
        <a:srgbClr val="99CC00"/>
      </a:folHlink>
    </a:clrScheme>
    <a:fontScheme name="本文/表紙">
      <a:majorFont>
        <a:latin typeface="ＭＳ Ｐゴシック"/>
        <a:ea typeface="ＭＳ Ｐゴシック"/>
        <a:cs typeface=""/>
      </a:majorFont>
      <a:minorFont>
        <a:latin typeface="ＭＳ Ｐゴシック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874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ＭＳ Ｐゴシック" pitchFamily="50" charset="-128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874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ＭＳ Ｐゴシック" pitchFamily="50" charset="-128"/>
            <a:ea typeface="ＭＳ Ｐゴシック" pitchFamily="50" charset="-128"/>
          </a:defRPr>
        </a:defPPr>
      </a:lstStyle>
    </a:lnDef>
  </a:objectDefaults>
  <a:extraClrSchemeLst>
    <a:extraClrScheme>
      <a:clrScheme name="本文/表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本文/表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本文/表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本文/表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本文/表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本文/表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本文/表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88F2B4210C6EC4EB052927F6E329B87" ma:contentTypeVersion="13" ma:contentTypeDescription="新しいドキュメントを作成します。" ma:contentTypeScope="" ma:versionID="ee83c8c82832037f715623441a8ceecb">
  <xsd:schema xmlns:xsd="http://www.w3.org/2001/XMLSchema" xmlns:xs="http://www.w3.org/2001/XMLSchema" xmlns:p="http://schemas.microsoft.com/office/2006/metadata/properties" xmlns:ns3="db2e6512-1fa7-4504-a6b8-bbfb798b08d5" xmlns:ns4="c176c28f-4dd6-4722-83ae-eeabc6aae87e" targetNamespace="http://schemas.microsoft.com/office/2006/metadata/properties" ma:root="true" ma:fieldsID="38953a8fe1c0607c69edb024286ab3e7" ns3:_="" ns4:_="">
    <xsd:import namespace="db2e6512-1fa7-4504-a6b8-bbfb798b08d5"/>
    <xsd:import namespace="c176c28f-4dd6-4722-83ae-eeabc6aae8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e6512-1fa7-4504-a6b8-bbfb798b0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6c28f-4dd6-4722-83ae-eeabc6aae87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A063E3-1C6E-4B5C-98B2-8D6C26E3BFFE}">
  <ds:schemaRefs>
    <ds:schemaRef ds:uri="http://schemas.microsoft.com/office/2006/metadata/properties"/>
    <ds:schemaRef ds:uri="db2e6512-1fa7-4504-a6b8-bbfb798b08d5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c176c28f-4dd6-4722-83ae-eeabc6aae87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C8378A6-B6FE-4F35-B764-856B1D2CF5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57178A-B7D2-4EC2-9D3D-FEB804519F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2e6512-1fa7-4504-a6b8-bbfb798b08d5"/>
    <ds:schemaRef ds:uri="c176c28f-4dd6-4722-83ae-eeabc6aae8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21072</TotalTime>
  <Words>388</Words>
  <Application>Microsoft Office PowerPoint</Application>
  <PresentationFormat>ユーザー設定</PresentationFormat>
  <Paragraphs>71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ＭＳ Ｐ明朝</vt:lpstr>
      <vt:lpstr>Yu Gothic UI</vt:lpstr>
      <vt:lpstr>Arial</vt:lpstr>
      <vt:lpstr>Wingdings</vt:lpstr>
      <vt:lpstr>本文/表紙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登壇者紹介シート</dc:title>
  <cp:lastModifiedBy>hiroya</cp:lastModifiedBy>
  <cp:revision>1092</cp:revision>
  <cp:lastPrinted>2021-11-02T06:07:36Z</cp:lastPrinted>
  <dcterms:created xsi:type="dcterms:W3CDTF">2003-04-22T08:32:50Z</dcterms:created>
  <dcterms:modified xsi:type="dcterms:W3CDTF">2024-07-03T00:35:54Z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0x010100188F2B4210C6EC4EB052927F6E329B87</vt:lpwstr>
  </property>
</Properties>
</file>